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sldIdLst>
    <p:sldId id="257" r:id="rId2"/>
    <p:sldId id="258" r:id="rId3"/>
    <p:sldId id="269" r:id="rId4"/>
    <p:sldId id="265" r:id="rId5"/>
    <p:sldId id="275" r:id="rId6"/>
    <p:sldId id="280" r:id="rId7"/>
    <p:sldId id="279" r:id="rId8"/>
    <p:sldId id="281" r:id="rId9"/>
    <p:sldId id="282" r:id="rId10"/>
    <p:sldId id="289" r:id="rId11"/>
    <p:sldId id="288" r:id="rId12"/>
    <p:sldId id="287" r:id="rId13"/>
    <p:sldId id="290" r:id="rId14"/>
    <p:sldId id="293" r:id="rId15"/>
    <p:sldId id="298" r:id="rId16"/>
    <p:sldId id="291" r:id="rId17"/>
    <p:sldId id="283" r:id="rId18"/>
    <p:sldId id="284" r:id="rId19"/>
    <p:sldId id="294" r:id="rId20"/>
    <p:sldId id="295" r:id="rId21"/>
    <p:sldId id="297" r:id="rId22"/>
    <p:sldId id="296" r:id="rId23"/>
    <p:sldId id="276" r:id="rId24"/>
    <p:sldId id="267" r:id="rId25"/>
    <p:sldId id="272" r:id="rId26"/>
    <p:sldId id="274" r:id="rId27"/>
    <p:sldId id="273" r:id="rId28"/>
    <p:sldId id="264" r:id="rId29"/>
    <p:sldId id="261" r:id="rId30"/>
    <p:sldId id="263" r:id="rId31"/>
    <p:sldId id="26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14B2"/>
    <a:srgbClr val="00FFCC"/>
    <a:srgbClr val="CCFFFF"/>
    <a:srgbClr val="00CC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52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A770C-CEC2-4C1D-9617-5BBC7E72FA90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DBF95-1BAB-4D4F-9739-3B335AF3AD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DBF95-1BAB-4D4F-9739-3B335AF3ADD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5DBCAD-5C52-4803-B33C-1D83B6B76C44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5C9889C-A71E-41ED-922C-C74622C5C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eg"/><Relationship Id="rId3" Type="http://schemas.openxmlformats.org/officeDocument/2006/relationships/image" Target="../media/image35.jpeg"/><Relationship Id="rId7" Type="http://schemas.openxmlformats.org/officeDocument/2006/relationships/image" Target="../media/image39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Relationship Id="rId9" Type="http://schemas.openxmlformats.org/officeDocument/2006/relationships/image" Target="../media/image4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2133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8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Welcome to English Class </a:t>
            </a:r>
            <a:endParaRPr lang="en-US" sz="8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5" name="Content Placeholder 4" descr="ColourfulVas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2514600"/>
            <a:ext cx="5029200" cy="4267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7" name="Content Placeholder 6" descr="The Virgin Gorda Islan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" y="1447800"/>
            <a:ext cx="4495800" cy="4267200"/>
          </a:xfrm>
        </p:spPr>
      </p:pic>
      <p:pic>
        <p:nvPicPr>
          <p:cNvPr id="8" name="Picture 7" descr="The Spice Isla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5192" y="1447800"/>
            <a:ext cx="4419600" cy="4191000"/>
          </a:xfrm>
          <a:prstGeom prst="rect">
            <a:avLst/>
          </a:prstGeom>
        </p:spPr>
      </p:pic>
      <p:sp>
        <p:nvSpPr>
          <p:cNvPr id="9" name="Flowchart: Punched Tape 8"/>
          <p:cNvSpPr/>
          <p:nvPr/>
        </p:nvSpPr>
        <p:spPr>
          <a:xfrm>
            <a:off x="457200" y="5778192"/>
            <a:ext cx="3733800" cy="990600"/>
          </a:xfrm>
          <a:prstGeom prst="flowChartPunchedTap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The Virgin </a:t>
            </a:r>
            <a:r>
              <a:rPr lang="en-US" sz="2800" b="1" dirty="0" err="1" smtClean="0"/>
              <a:t>Gorda</a:t>
            </a:r>
            <a:r>
              <a:rPr lang="en-US" sz="2800" b="1" dirty="0" smtClean="0"/>
              <a:t> Island </a:t>
            </a:r>
            <a:endParaRPr lang="en-US" sz="2800" b="1" dirty="0"/>
          </a:p>
        </p:txBody>
      </p:sp>
      <p:sp>
        <p:nvSpPr>
          <p:cNvPr id="10" name="Flowchart: Punched Tape 9"/>
          <p:cNvSpPr/>
          <p:nvPr/>
        </p:nvSpPr>
        <p:spPr>
          <a:xfrm>
            <a:off x="4953000" y="5715000"/>
            <a:ext cx="3733800" cy="990600"/>
          </a:xfrm>
          <a:prstGeom prst="flowChartPunchedTap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The Spice Island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6073914"/>
            <a:ext cx="4038600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The Titanic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6054864"/>
            <a:ext cx="3657600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Departure Int.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pic>
        <p:nvPicPr>
          <p:cNvPr id="6" name="Picture 5" descr="untitled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0" y="1295400"/>
            <a:ext cx="4425100" cy="4724400"/>
          </a:xfrm>
          <a:prstGeom prst="rect">
            <a:avLst/>
          </a:prstGeom>
        </p:spPr>
      </p:pic>
      <p:pic>
        <p:nvPicPr>
          <p:cNvPr id="7" name="Picture 6" descr="The departures internation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295400"/>
            <a:ext cx="413385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050" y="0"/>
            <a:ext cx="9067800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5" name="Content Placeholder 4" descr="Mountain_Pas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181100"/>
            <a:ext cx="8153400" cy="4525963"/>
          </a:xfrm>
        </p:spPr>
      </p:pic>
      <p:sp>
        <p:nvSpPr>
          <p:cNvPr id="6" name="Frame 5"/>
          <p:cNvSpPr/>
          <p:nvPr/>
        </p:nvSpPr>
        <p:spPr>
          <a:xfrm>
            <a:off x="2209800" y="5715000"/>
            <a:ext cx="4724400" cy="1066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2">
                    <a:lumMod val="50000"/>
                  </a:schemeClr>
                </a:solidFill>
              </a:rPr>
              <a:t>the Highlands</a:t>
            </a:r>
            <a:endParaRPr lang="en-US" sz="4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5" name="Content Placeholder 4" descr="Ethnic grou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216" y="1066800"/>
            <a:ext cx="4360584" cy="4572000"/>
          </a:xfrm>
        </p:spPr>
      </p:pic>
      <p:pic>
        <p:nvPicPr>
          <p:cNvPr id="7" name="Picture 6" descr="The Hani Ethnic G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1066800"/>
            <a:ext cx="4267200" cy="4572000"/>
          </a:xfrm>
          <a:prstGeom prst="rect">
            <a:avLst/>
          </a:prstGeom>
        </p:spPr>
      </p:pic>
      <p:sp>
        <p:nvSpPr>
          <p:cNvPr id="8" name="Snip Same Side Corner Rectangle 7"/>
          <p:cNvSpPr/>
          <p:nvPr/>
        </p:nvSpPr>
        <p:spPr>
          <a:xfrm>
            <a:off x="4876800" y="5791200"/>
            <a:ext cx="3657600" cy="838200"/>
          </a:xfrm>
          <a:prstGeom prst="snip2Same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The Hani Ethnic Group</a:t>
            </a:r>
            <a:endParaRPr lang="en-US" sz="3200" b="1" dirty="0"/>
          </a:p>
        </p:txBody>
      </p:sp>
      <p:sp>
        <p:nvSpPr>
          <p:cNvPr id="9" name="Snip Same Side Corner Rectangle 8"/>
          <p:cNvSpPr/>
          <p:nvPr/>
        </p:nvSpPr>
        <p:spPr>
          <a:xfrm>
            <a:off x="381000" y="5791200"/>
            <a:ext cx="3810000" cy="838200"/>
          </a:xfrm>
          <a:prstGeom prst="snip2Same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The </a:t>
            </a:r>
            <a:r>
              <a:rPr lang="en-US" sz="2400" b="1" dirty="0" err="1" smtClean="0"/>
              <a:t>Boitsuk</a:t>
            </a:r>
            <a:r>
              <a:rPr lang="en-US" sz="2400" b="1" dirty="0" smtClean="0"/>
              <a:t> Ethnic Group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EA14B2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7" name="Content Placeholder 6" descr="Qura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04" y="1295400"/>
            <a:ext cx="4572000" cy="4724400"/>
          </a:xfrm>
        </p:spPr>
      </p:pic>
      <p:sp>
        <p:nvSpPr>
          <p:cNvPr id="8" name="TextBox 7"/>
          <p:cNvSpPr txBox="1"/>
          <p:nvPr/>
        </p:nvSpPr>
        <p:spPr>
          <a:xfrm>
            <a:off x="76200" y="6072277"/>
            <a:ext cx="4191000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 Holy Quran </a:t>
            </a:r>
            <a:endParaRPr lang="en-US" sz="3600" dirty="0"/>
          </a:p>
        </p:txBody>
      </p:sp>
      <p:pic>
        <p:nvPicPr>
          <p:cNvPr id="9" name="Picture 8" descr="mosqu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796" y="1295400"/>
            <a:ext cx="4419600" cy="4724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845205" y="6096440"/>
            <a:ext cx="3917795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 mosque 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A14B2"/>
          </a:solidFill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Look at the picture and guess about it.</a:t>
            </a:r>
            <a:endParaRPr kumimoji="0" lang="en-US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6072277"/>
            <a:ext cx="4191000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</a:t>
            </a:r>
            <a:r>
              <a:rPr lang="en-US" sz="3200" dirty="0" err="1" smtClean="0"/>
              <a:t>Sangsad</a:t>
            </a:r>
            <a:r>
              <a:rPr lang="en-US" sz="3200" dirty="0" smtClean="0"/>
              <a:t> </a:t>
            </a:r>
            <a:r>
              <a:rPr lang="en-US" sz="3200" dirty="0" err="1" smtClean="0"/>
              <a:t>Bhavan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4845205" y="6096440"/>
            <a:ext cx="3917795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 west  </a:t>
            </a:r>
            <a:endParaRPr lang="en-US" sz="3600" dirty="0"/>
          </a:p>
        </p:txBody>
      </p:sp>
      <p:pic>
        <p:nvPicPr>
          <p:cNvPr id="9" name="Picture 8" descr="Sangs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219200"/>
            <a:ext cx="4229100" cy="4648200"/>
          </a:xfrm>
          <a:prstGeom prst="rect">
            <a:avLst/>
          </a:prstGeom>
        </p:spPr>
      </p:pic>
      <p:pic>
        <p:nvPicPr>
          <p:cNvPr id="10" name="Picture 9" descr="The we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219200"/>
            <a:ext cx="4419600" cy="464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7" name="Content Placeholder 6" descr="newspap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143000"/>
            <a:ext cx="4038600" cy="4800600"/>
          </a:xfrm>
        </p:spPr>
      </p:pic>
      <p:sp>
        <p:nvSpPr>
          <p:cNvPr id="9" name="TextBox 8"/>
          <p:cNvSpPr txBox="1"/>
          <p:nvPr/>
        </p:nvSpPr>
        <p:spPr>
          <a:xfrm>
            <a:off x="4724400" y="6096001"/>
            <a:ext cx="388620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Supreme Court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6096000"/>
            <a:ext cx="3886200" cy="584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News Times</a:t>
            </a:r>
            <a:endParaRPr lang="en-US" sz="3200" dirty="0"/>
          </a:p>
        </p:txBody>
      </p:sp>
      <p:pic>
        <p:nvPicPr>
          <p:cNvPr id="12" name="Picture 11" descr="The supreme cour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43000"/>
            <a:ext cx="42672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  <a:solidFill>
            <a:srgbClr val="EA14B2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5" name="Content Placeholder 4" descr="su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295400"/>
            <a:ext cx="4495800" cy="4344040"/>
          </a:xfrm>
        </p:spPr>
      </p:pic>
      <p:pic>
        <p:nvPicPr>
          <p:cNvPr id="6" name="Picture 5" descr="url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295400"/>
            <a:ext cx="4038600" cy="43434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33400" y="5638800"/>
            <a:ext cx="34290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The  sun</a:t>
            </a:r>
            <a:endParaRPr lang="en-US" sz="4400" dirty="0"/>
          </a:p>
        </p:txBody>
      </p:sp>
      <p:sp>
        <p:nvSpPr>
          <p:cNvPr id="9" name="Oval 8"/>
          <p:cNvSpPr/>
          <p:nvPr/>
        </p:nvSpPr>
        <p:spPr>
          <a:xfrm>
            <a:off x="5029200" y="5562600"/>
            <a:ext cx="3810000" cy="1219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The  moon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5" name="Content Placeholder 4" descr="Statu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219200"/>
            <a:ext cx="8153399" cy="4525963"/>
          </a:xfrm>
        </p:spPr>
      </p:pic>
      <p:sp>
        <p:nvSpPr>
          <p:cNvPr id="6" name="Frame 5"/>
          <p:cNvSpPr/>
          <p:nvPr/>
        </p:nvSpPr>
        <p:spPr>
          <a:xfrm>
            <a:off x="530148" y="5715000"/>
            <a:ext cx="8153400" cy="1143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The Statue of Liberty 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524000" y="5829300"/>
            <a:ext cx="6172200" cy="6096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The National Memorial at </a:t>
            </a:r>
            <a:r>
              <a:rPr lang="en-US" sz="3200" dirty="0" err="1" smtClean="0">
                <a:solidFill>
                  <a:srgbClr val="FF0000"/>
                </a:solidFill>
              </a:rPr>
              <a:t>Savar</a:t>
            </a:r>
            <a:r>
              <a:rPr lang="en-US" sz="3200" dirty="0" smtClean="0">
                <a:solidFill>
                  <a:srgbClr val="FF0000"/>
                </a:solidFill>
              </a:rPr>
              <a:t>. 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7" name="Picture 6" descr="Memori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09650"/>
            <a:ext cx="82296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8762"/>
            <a:ext cx="9144000" cy="141763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effectLst>
            <a:outerShdw blurRad="50800" dist="50800" dir="5400000" algn="ctr" rotWithShape="0">
              <a:srgbClr val="FFFF00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Teacher’s Identity</a:t>
            </a:r>
            <a:endParaRPr lang="en-US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254514"/>
            <a:ext cx="9144000" cy="70788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Lecturer in English 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267200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Baliakandi</a:t>
            </a:r>
            <a:r>
              <a:rPr lang="en-US" sz="4000" dirty="0" smtClean="0"/>
              <a:t> Degree College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5388114"/>
            <a:ext cx="731520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Bijbag</a:t>
            </a:r>
            <a:r>
              <a:rPr lang="en-US" sz="4000" dirty="0" smtClean="0"/>
              <a:t>, </a:t>
            </a:r>
            <a:r>
              <a:rPr lang="en-US" sz="4000" dirty="0" err="1" smtClean="0"/>
              <a:t>Senbag</a:t>
            </a:r>
            <a:r>
              <a:rPr lang="en-US" sz="4000" dirty="0" smtClean="0"/>
              <a:t>, </a:t>
            </a:r>
            <a:r>
              <a:rPr lang="en-US" sz="4000" dirty="0" err="1" smtClean="0"/>
              <a:t>Noakhali</a:t>
            </a:r>
            <a:r>
              <a:rPr lang="en-US" sz="4000" dirty="0" smtClean="0"/>
              <a:t>. 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124670"/>
            <a:ext cx="91440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/>
              <a:t>Robiul</a:t>
            </a:r>
            <a:r>
              <a:rPr lang="en-US" sz="5400" dirty="0" smtClean="0"/>
              <a:t> Hassan  </a:t>
            </a:r>
            <a:endParaRPr lang="en-US" sz="5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95250" y="190500"/>
            <a:ext cx="8915400" cy="1104900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Rule: “The” is used before public buildings, institutions, means of transportation  </a:t>
            </a:r>
            <a:endParaRPr lang="en-US" sz="3600" dirty="0"/>
          </a:p>
        </p:txBody>
      </p:sp>
      <p:sp>
        <p:nvSpPr>
          <p:cNvPr id="8" name="Flowchart: Alternate Process 7"/>
          <p:cNvSpPr/>
          <p:nvPr/>
        </p:nvSpPr>
        <p:spPr>
          <a:xfrm>
            <a:off x="76200" y="1524000"/>
            <a:ext cx="8915400" cy="1676400"/>
          </a:xfrm>
          <a:prstGeom prst="flowChartAlternate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Ex: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school that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Mamun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goes to is old.</a:t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bus to Dhaka leaves at 7.40.</a:t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Pagoda of Myanmar is famous.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76200" y="3581400"/>
            <a:ext cx="8915400" cy="1104900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Rule 02: “The”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 used before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names of countries in the plural; mountain ranges; regions.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76200" y="4895850"/>
            <a:ext cx="8915400" cy="1676400"/>
          </a:xfrm>
          <a:prstGeom prst="flowChartAlternate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United States of America,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Netherlands;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Highlands,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Rocky Mountains,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Alps;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Middle East, 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west of Australia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417638"/>
          </a:xfrm>
          <a:prstGeom prst="rect">
            <a:avLst/>
          </a:prstGeom>
          <a:solidFill>
            <a:srgbClr val="EA14B2"/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Rule 03: “The” is used before </a:t>
            </a:r>
            <a:r>
              <a:rPr lang="en-US" sz="4000" dirty="0" smtClean="0">
                <a:solidFill>
                  <a:srgbClr val="FFFF00"/>
                </a:solidFill>
                <a:latin typeface="Arial"/>
              </a:rPr>
              <a:t>groups of islands.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724400"/>
            <a:ext cx="9144000" cy="18288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</a:pPr>
            <a:r>
              <a:rPr lang="en-US" sz="3400" dirty="0" smtClean="0"/>
              <a:t>Ex: the Statue of Liberty, the Isle of Wight; the Atlantic (Ocean);the Mediterranean (Sea); the Nile, the Rhine, the Suez Canal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542588"/>
            <a:ext cx="9144000" cy="1524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</a:rPr>
              <a:t>Ex: the Bahamas, the British Isles, the Canaries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31595" y="3202264"/>
            <a:ext cx="9144000" cy="1417638"/>
          </a:xfrm>
          <a:prstGeom prst="rect">
            <a:avLst/>
          </a:prstGeom>
          <a:solidFill>
            <a:srgbClr val="EA14B2"/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Rule 04: “The” is used before </a:t>
            </a:r>
            <a:r>
              <a:rPr lang="en-US" sz="3600" b="1" dirty="0" smtClean="0">
                <a:latin typeface="+mj-lt"/>
              </a:rPr>
              <a:t>name with of-phrase; oceans; seas; rivers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0" y="57150"/>
            <a:ext cx="9144000" cy="141763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Rule 05: “The” is used before </a:t>
            </a:r>
            <a:r>
              <a:rPr lang="en-US" sz="3400" b="1" dirty="0" smtClean="0">
                <a:latin typeface="+mj-lt"/>
              </a:rPr>
              <a:t>superlative degree. 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301" y="3505200"/>
            <a:ext cx="9077093" cy="14176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3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Rule 06: “The” is used before </a:t>
            </a:r>
            <a:r>
              <a:rPr lang="en-US" sz="3600" dirty="0" smtClean="0">
                <a:solidFill>
                  <a:srgbClr val="FF0000"/>
                </a:solidFill>
              </a:rPr>
              <a:t>months, days of the week</a:t>
            </a:r>
            <a:r>
              <a:rPr lang="en-US" sz="3600" dirty="0" smtClean="0">
                <a:solidFill>
                  <a:srgbClr val="FF0000"/>
                </a:solidFill>
                <a:ea typeface="+mj-ea"/>
                <a:cs typeface="+mj-cs"/>
              </a:rPr>
              <a:t>.</a:t>
            </a: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784195"/>
            <a:ext cx="9144000" cy="1417638"/>
          </a:xfrm>
          <a:prstGeom prst="rect">
            <a:avLst/>
          </a:prstGeom>
          <a:solidFill>
            <a:srgbClr val="CCFFFF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Ex: the wisest, the largest, the most beautiful, the richest, the oldest, the greatest etc. 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6906" y="5378605"/>
            <a:ext cx="9077093" cy="14176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EA14B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Ex: </a:t>
            </a:r>
            <a:r>
              <a:rPr lang="en-US" sz="4000" dirty="0" smtClean="0">
                <a:solidFill>
                  <a:srgbClr val="EA14B2"/>
                </a:solidFill>
              </a:rPr>
              <a:t>I always remember the Monday when I had an accident.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rgbClr val="EA14B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এবার এসো আমরা ছন্দে ছন্দে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 ব্যবহার শিখি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838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নদী,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873264"/>
            <a:ext cx="1190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সাগর,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4400" y="892314"/>
            <a:ext cx="1419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দ্বীপপুঞ্জ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146685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জাহাজাদি,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1438727"/>
            <a:ext cx="1667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গিরিপুঞ্জ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4600" y="203835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জাতি,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14272" y="2029277"/>
            <a:ext cx="1667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সম্প্রদায়,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81600" y="2048327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ধর্মগ্রন্থ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76500" y="2530614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কোট,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14272" y="2543627"/>
            <a:ext cx="1667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সিনেট ও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05400" y="2562677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সংবাদপত্র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57450" y="3083064"/>
            <a:ext cx="1352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তারিখ,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42872" y="3096077"/>
            <a:ext cx="1667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পর্বত ও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86350" y="3115127"/>
            <a:ext cx="2152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দিকের নাম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4600" y="3629477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যত আছে খ্যাত ধাম,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90800" y="418796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চন্দ্র,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71422" y="4200977"/>
            <a:ext cx="848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সূর্য,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0" y="4220027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গ্রহ,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48300" y="4245114"/>
            <a:ext cx="1028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তারা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19350" y="4791527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আরো যত বিশ্বধরা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90800" y="5388114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পৃথিবীতে একটি আছে যত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71750" y="5997714"/>
            <a:ext cx="5353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তার পূর্বে বসে </a:t>
            </a:r>
            <a:r>
              <a:rPr lang="en-US" sz="4000" b="1" dirty="0" smtClean="0">
                <a:cs typeface="NikoshBAN" pitchFamily="2" charset="0"/>
              </a:rPr>
              <a:t>the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ব্যাকরণগত।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9" name="Picture 28" descr="full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85800"/>
            <a:ext cx="2362200" cy="617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2" grpId="0"/>
      <p:bldP spid="33" grpId="0"/>
      <p:bldP spid="3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76200"/>
            <a:ext cx="9144000" cy="1447800"/>
          </a:xfrm>
          <a:prstGeom prst="rect">
            <a:avLst/>
          </a:prstGeom>
          <a:solidFill>
            <a:srgbClr val="0000FF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Group work :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76400"/>
            <a:ext cx="9144000" cy="3416320"/>
          </a:xfrm>
          <a:prstGeom prst="rect">
            <a:avLst/>
          </a:prstGeom>
          <a:solidFill>
            <a:srgbClr val="00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dirty="0" smtClean="0">
                <a:solidFill>
                  <a:srgbClr val="3C2FEB"/>
                </a:solidFill>
              </a:rPr>
              <a:t>Look at the picture; read the following passage carefully  and put the articles  where necessary:</a:t>
            </a:r>
            <a:endParaRPr lang="en-US" sz="3600" dirty="0"/>
          </a:p>
        </p:txBody>
      </p:sp>
      <p:sp>
        <p:nvSpPr>
          <p:cNvPr id="20" name="Bent Arrow 19"/>
          <p:cNvSpPr/>
          <p:nvPr/>
        </p:nvSpPr>
        <p:spPr>
          <a:xfrm flipV="1">
            <a:off x="4572000" y="5170243"/>
            <a:ext cx="3352800" cy="16115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2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TT2\Desktop\worker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5" descr="Bay of bangl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28600"/>
            <a:ext cx="9144000" cy="62324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Jamal live in …. village. He has some land. He is working in …… field. His grand father </a:t>
            </a:r>
            <a:r>
              <a:rPr lang="en-US" sz="3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Suruj</a:t>
            </a:r>
            <a:r>
              <a:rPr lang="en-US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Mia is ….. cleverest man in his village. He often goes to ….. </a:t>
            </a:r>
            <a:r>
              <a:rPr lang="en-US" sz="3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Meghna</a:t>
            </a:r>
            <a:r>
              <a:rPr lang="en-US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 catch fish. He has also a dream  to catch fish in ...... Bay of Bengal. Last year he went to Dhaka to see ….. National Memorial at </a:t>
            </a:r>
            <a:r>
              <a:rPr lang="en-US" sz="3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Savar</a:t>
            </a:r>
            <a:r>
              <a:rPr lang="en-US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10553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Evaluation : 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3" descr="C:\Documents and Settings\TT2\Desktop\Saint Martin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90600"/>
            <a:ext cx="9144000" cy="4267200"/>
          </a:xfrm>
          <a:prstGeom prst="rect">
            <a:avLst/>
          </a:prstGeom>
          <a:noFill/>
        </p:spPr>
      </p:pic>
      <p:sp>
        <p:nvSpPr>
          <p:cNvPr id="8" name="Frame 7"/>
          <p:cNvSpPr/>
          <p:nvPr/>
        </p:nvSpPr>
        <p:spPr>
          <a:xfrm>
            <a:off x="0" y="5181600"/>
            <a:ext cx="9144000" cy="1676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Saint Martin Island is ….. smallest union in Bangladesh.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247810-stephen-hawking-who-has-won-countless-honors-and-medals-for-his-work-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257800"/>
          </a:xfrm>
          <a:prstGeom prst="rect">
            <a:avLst/>
          </a:prstGeom>
        </p:spPr>
      </p:pic>
      <p:sp>
        <p:nvSpPr>
          <p:cNvPr id="4" name="Frame 3"/>
          <p:cNvSpPr/>
          <p:nvPr/>
        </p:nvSpPr>
        <p:spPr>
          <a:xfrm>
            <a:off x="0" y="5257800"/>
            <a:ext cx="9144000" cy="16002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Stephen Hawking is one of ----- greatest scientists in the world.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sz="8000" dirty="0" smtClean="0">
                <a:solidFill>
                  <a:schemeClr val="accent6">
                    <a:lumMod val="75000"/>
                  </a:schemeClr>
                </a:solidFill>
              </a:rPr>
              <a:t>Class: xii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22303" y="1918010"/>
            <a:ext cx="9144000" cy="1524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Subject: English 2</a:t>
            </a:r>
            <a:r>
              <a:rPr kumimoji="0" lang="en-US" sz="8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nd</a:t>
            </a: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Paper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22303" y="4192859"/>
            <a:ext cx="9144000" cy="1524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Title: Definite Article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828800"/>
            <a:ext cx="9144000" cy="10553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What is the definition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definite article? 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3276600"/>
            <a:ext cx="9144000" cy="128397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</a:t>
            </a:r>
            <a:r>
              <a:rPr lang="en-US" sz="4400" dirty="0" smtClean="0">
                <a:latin typeface="+mj-lt"/>
                <a:ea typeface="+mj-ea"/>
                <a:cs typeface="+mj-cs"/>
              </a:rPr>
              <a:t>Write some nouns where use the 	definite article </a:t>
            </a:r>
            <a:r>
              <a:rPr lang="en-US" sz="4400" b="1" dirty="0" smtClean="0">
                <a:latin typeface="+mj-lt"/>
                <a:ea typeface="+mj-ea"/>
                <a:cs typeface="+mj-cs"/>
              </a:rPr>
              <a:t>the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 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-19050" y="4953000"/>
            <a:ext cx="9144000" cy="13601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What is inserted before superlative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    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degree?  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81000" y="381000"/>
            <a:ext cx="8534400" cy="8961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Home work :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wee.jpeg"/>
          <p:cNvPicPr>
            <a:picLocks noChangeAspect="1"/>
          </p:cNvPicPr>
          <p:nvPr/>
        </p:nvPicPr>
        <p:blipFill>
          <a:blip r:embed="rId2"/>
          <a:srcRect l="8377" r="12042"/>
          <a:stretch>
            <a:fillRect/>
          </a:stretch>
        </p:blipFill>
        <p:spPr>
          <a:xfrm>
            <a:off x="838200" y="457200"/>
            <a:ext cx="1447800" cy="2514600"/>
          </a:xfrm>
          <a:prstGeom prst="rect">
            <a:avLst/>
          </a:prstGeom>
        </p:spPr>
      </p:pic>
      <p:pic>
        <p:nvPicPr>
          <p:cNvPr id="3" name="Picture 2" descr="sdadasd.jpeg"/>
          <p:cNvPicPr>
            <a:picLocks noChangeAspect="1"/>
          </p:cNvPicPr>
          <p:nvPr/>
        </p:nvPicPr>
        <p:blipFill>
          <a:blip r:embed="rId3"/>
          <a:srcRect l="7373" r="15207"/>
          <a:stretch>
            <a:fillRect/>
          </a:stretch>
        </p:blipFill>
        <p:spPr>
          <a:xfrm>
            <a:off x="2286000" y="533400"/>
            <a:ext cx="1600200" cy="2438400"/>
          </a:xfrm>
          <a:prstGeom prst="rect">
            <a:avLst/>
          </a:prstGeom>
        </p:spPr>
      </p:pic>
      <p:pic>
        <p:nvPicPr>
          <p:cNvPr id="4" name="Picture 3" descr="imageswer.jpeg"/>
          <p:cNvPicPr>
            <a:picLocks noChangeAspect="1"/>
          </p:cNvPicPr>
          <p:nvPr/>
        </p:nvPicPr>
        <p:blipFill>
          <a:blip r:embed="rId4"/>
          <a:srcRect l="7547" r="5660"/>
          <a:stretch>
            <a:fillRect/>
          </a:stretch>
        </p:blipFill>
        <p:spPr>
          <a:xfrm>
            <a:off x="3810000" y="476250"/>
            <a:ext cx="1752600" cy="2419350"/>
          </a:xfrm>
          <a:prstGeom prst="rect">
            <a:avLst/>
          </a:prstGeom>
        </p:spPr>
      </p:pic>
      <p:pic>
        <p:nvPicPr>
          <p:cNvPr id="6" name="Picture 5" descr="imagesrtr.jpeg"/>
          <p:cNvPicPr>
            <a:picLocks noChangeAspect="1"/>
          </p:cNvPicPr>
          <p:nvPr/>
        </p:nvPicPr>
        <p:blipFill>
          <a:blip r:embed="rId5"/>
          <a:srcRect l="9524" r="9524"/>
          <a:stretch>
            <a:fillRect/>
          </a:stretch>
        </p:blipFill>
        <p:spPr>
          <a:xfrm>
            <a:off x="7086600" y="514350"/>
            <a:ext cx="1295400" cy="2381250"/>
          </a:xfrm>
          <a:prstGeom prst="rect">
            <a:avLst/>
          </a:prstGeom>
        </p:spPr>
      </p:pic>
      <p:pic>
        <p:nvPicPr>
          <p:cNvPr id="7" name="Picture 6" descr="imagesrwer.jpeg"/>
          <p:cNvPicPr>
            <a:picLocks noChangeAspect="1"/>
          </p:cNvPicPr>
          <p:nvPr/>
        </p:nvPicPr>
        <p:blipFill>
          <a:blip r:embed="rId6"/>
          <a:srcRect l="12851" r="13253"/>
          <a:stretch>
            <a:fillRect/>
          </a:stretch>
        </p:blipFill>
        <p:spPr>
          <a:xfrm>
            <a:off x="2057400" y="2876550"/>
            <a:ext cx="1752600" cy="2362200"/>
          </a:xfrm>
          <a:prstGeom prst="rect">
            <a:avLst/>
          </a:prstGeom>
        </p:spPr>
      </p:pic>
      <p:pic>
        <p:nvPicPr>
          <p:cNvPr id="9" name="Picture 8" descr="imagesddsd.jpeg"/>
          <p:cNvPicPr>
            <a:picLocks noChangeAspect="1"/>
          </p:cNvPicPr>
          <p:nvPr/>
        </p:nvPicPr>
        <p:blipFill>
          <a:blip r:embed="rId7"/>
          <a:srcRect l="8000" r="8000"/>
          <a:stretch>
            <a:fillRect/>
          </a:stretch>
        </p:blipFill>
        <p:spPr>
          <a:xfrm>
            <a:off x="5029200" y="2743200"/>
            <a:ext cx="1600200" cy="2514600"/>
          </a:xfrm>
          <a:prstGeom prst="rect">
            <a:avLst/>
          </a:prstGeom>
        </p:spPr>
      </p:pic>
      <p:pic>
        <p:nvPicPr>
          <p:cNvPr id="10" name="Picture 9" descr="imagesW.jpeg"/>
          <p:cNvPicPr>
            <a:picLocks noChangeAspect="1"/>
          </p:cNvPicPr>
          <p:nvPr/>
        </p:nvPicPr>
        <p:blipFill>
          <a:blip r:embed="rId8"/>
          <a:srcRect l="12245" r="10204"/>
          <a:stretch>
            <a:fillRect/>
          </a:stretch>
        </p:blipFill>
        <p:spPr>
          <a:xfrm>
            <a:off x="3581400" y="2667000"/>
            <a:ext cx="1447800" cy="2590800"/>
          </a:xfrm>
          <a:prstGeom prst="rect">
            <a:avLst/>
          </a:prstGeom>
        </p:spPr>
      </p:pic>
      <p:pic>
        <p:nvPicPr>
          <p:cNvPr id="12" name="Picture 11" descr="imagesDDWEE.jpeg"/>
          <p:cNvPicPr>
            <a:picLocks noChangeAspect="1"/>
          </p:cNvPicPr>
          <p:nvPr/>
        </p:nvPicPr>
        <p:blipFill>
          <a:blip r:embed="rId9"/>
          <a:srcRect l="8000" r="8000"/>
          <a:stretch>
            <a:fillRect/>
          </a:stretch>
        </p:blipFill>
        <p:spPr>
          <a:xfrm>
            <a:off x="5486400" y="609600"/>
            <a:ext cx="16002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362412"/>
            <a:ext cx="9144000" cy="1143000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Learning outcome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3345359"/>
            <a:ext cx="7391400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Definition of definite article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812800" y="4462959"/>
            <a:ext cx="7239000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Description of definite article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5707559"/>
            <a:ext cx="7543800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Using of definite article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821359"/>
            <a:ext cx="9143999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After the lesson the students will be able to answer the: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2781300"/>
            <a:ext cx="9144000" cy="1828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Definite article indicates a particular thing or a person.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800600"/>
            <a:ext cx="9144000" cy="18288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buNone/>
            </a:pP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Sentence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যখন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Noun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পূর্বে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বসে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সেই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Noun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কে নির্দেশ করলে, তাকে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Definite Article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Snip Same Side Corner Rectangle 5"/>
          <p:cNvSpPr/>
          <p:nvPr/>
        </p:nvSpPr>
        <p:spPr>
          <a:xfrm>
            <a:off x="19050" y="1143000"/>
            <a:ext cx="9067800" cy="13716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What is definite article?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762000"/>
            <a:ext cx="746760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Definite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Article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2410361"/>
            <a:ext cx="7696200" cy="132343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What is the word of definite Article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4410670"/>
            <a:ext cx="75438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Ans. the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76200" y="1219200"/>
            <a:ext cx="8915400" cy="1143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Do you know it is one type of parts of speech?</a:t>
            </a:r>
            <a:endParaRPr lang="en-US" sz="4000" dirty="0"/>
          </a:p>
        </p:txBody>
      </p:sp>
      <p:sp>
        <p:nvSpPr>
          <p:cNvPr id="8" name="Flowchart: Alternate Process 7"/>
          <p:cNvSpPr/>
          <p:nvPr/>
        </p:nvSpPr>
        <p:spPr>
          <a:xfrm>
            <a:off x="1066800" y="3048000"/>
            <a:ext cx="6781800" cy="1143000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What is it?</a:t>
            </a:r>
            <a:endParaRPr lang="en-US" sz="4000" dirty="0"/>
          </a:p>
        </p:txBody>
      </p:sp>
      <p:sp>
        <p:nvSpPr>
          <p:cNvPr id="9" name="Flowchart: Alternate Process 8"/>
          <p:cNvSpPr/>
          <p:nvPr/>
        </p:nvSpPr>
        <p:spPr>
          <a:xfrm>
            <a:off x="1066800" y="4800600"/>
            <a:ext cx="6781800" cy="1143000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Okay. It is an Adjective.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6200"/>
            <a:ext cx="8077200" cy="914400"/>
          </a:xfrm>
          <a:solidFill>
            <a:srgbClr val="00FFCC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7" name="Content Placeholder 6" descr="thCAIQ61S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143000"/>
            <a:ext cx="4114800" cy="4724400"/>
          </a:xfrm>
        </p:spPr>
      </p:pic>
      <p:sp>
        <p:nvSpPr>
          <p:cNvPr id="5" name="TextBox 4"/>
          <p:cNvSpPr txBox="1"/>
          <p:nvPr/>
        </p:nvSpPr>
        <p:spPr>
          <a:xfrm>
            <a:off x="762000" y="5983069"/>
            <a:ext cx="30480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 err="1" smtClean="0"/>
              <a:t>Meghna</a:t>
            </a:r>
            <a:r>
              <a:rPr lang="en-US" sz="3600" dirty="0" smtClean="0"/>
              <a:t>. </a:t>
            </a:r>
            <a:endParaRPr lang="en-US" sz="3600" dirty="0"/>
          </a:p>
        </p:txBody>
      </p:sp>
      <p:pic>
        <p:nvPicPr>
          <p:cNvPr id="8" name="Picture 7" descr="Padma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1143000"/>
            <a:ext cx="4267200" cy="4724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10200" y="5943600"/>
            <a:ext cx="30480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 err="1" smtClean="0"/>
              <a:t>Padma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762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Look at the picture and guess about it.</a:t>
            </a:r>
            <a:endParaRPr lang="en-US" dirty="0"/>
          </a:p>
        </p:txBody>
      </p:sp>
      <p:pic>
        <p:nvPicPr>
          <p:cNvPr id="5" name="Content Placeholder 4" descr="2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905106"/>
            <a:ext cx="4114800" cy="4276494"/>
          </a:xfrm>
        </p:spPr>
      </p:pic>
      <p:sp>
        <p:nvSpPr>
          <p:cNvPr id="6" name="Rounded Rectangle 5"/>
          <p:cNvSpPr/>
          <p:nvPr/>
        </p:nvSpPr>
        <p:spPr>
          <a:xfrm>
            <a:off x="381000" y="5257800"/>
            <a:ext cx="3657600" cy="1447800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The Bay of Bengal. </a:t>
            </a:r>
            <a:endParaRPr lang="en-US" sz="4400" dirty="0"/>
          </a:p>
        </p:txBody>
      </p:sp>
      <p:pic>
        <p:nvPicPr>
          <p:cNvPr id="7" name="Content Placeholder 4" descr="Atlantic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914400"/>
            <a:ext cx="4267200" cy="42672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895850" y="5257800"/>
            <a:ext cx="3657600" cy="1447800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The Atlantic Ocean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900</TotalTime>
  <Words>722</Words>
  <Application>Microsoft Office PowerPoint</Application>
  <PresentationFormat>On-screen Show (4:3)</PresentationFormat>
  <Paragraphs>103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Trek</vt:lpstr>
      <vt:lpstr>Welcome to English Class </vt:lpstr>
      <vt:lpstr>Teacher’s Identity</vt:lpstr>
      <vt:lpstr>Class: xii</vt:lpstr>
      <vt:lpstr>Slide 4</vt:lpstr>
      <vt:lpstr>Slide 5</vt:lpstr>
      <vt:lpstr>Slide 6</vt:lpstr>
      <vt:lpstr>Slide 7</vt:lpstr>
      <vt:lpstr>Look at the picture and guess about it.</vt:lpstr>
      <vt:lpstr>Look at the picture and guess about it.</vt:lpstr>
      <vt:lpstr>Look at the picture and guess about it.</vt:lpstr>
      <vt:lpstr>Look at the picture and guess about it.</vt:lpstr>
      <vt:lpstr>Look at the picture and guess about it.</vt:lpstr>
      <vt:lpstr>Look at the picture and guess about it.</vt:lpstr>
      <vt:lpstr>Look at the picture and guess about it.</vt:lpstr>
      <vt:lpstr>Slide 15</vt:lpstr>
      <vt:lpstr>Look at the picture and guess about it.</vt:lpstr>
      <vt:lpstr>Look at the picture and guess about it.</vt:lpstr>
      <vt:lpstr>Look at the picture and guess about it.</vt:lpstr>
      <vt:lpstr>Look at the picture and guess about it.</vt:lpstr>
      <vt:lpstr>Slide 20</vt:lpstr>
      <vt:lpstr>Slide 21</vt:lpstr>
      <vt:lpstr>Rule 05: “The” is used before superlative degree. 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vertex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Dear students!</dc:title>
  <dc:creator>vertex</dc:creator>
  <cp:lastModifiedBy>Robiul Hassan</cp:lastModifiedBy>
  <cp:revision>599</cp:revision>
  <dcterms:created xsi:type="dcterms:W3CDTF">2013-03-24T06:46:45Z</dcterms:created>
  <dcterms:modified xsi:type="dcterms:W3CDTF">2013-03-29T05:35:02Z</dcterms:modified>
</cp:coreProperties>
</file>